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8"/>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 id="275" r:id="rId14"/>
    <p:sldId id="276" r:id="rId15"/>
    <p:sldId id="277" r:id="rId16"/>
    <p:sldId id="278" r:id="rId17"/>
    <p:sldId id="279" r:id="rId18"/>
    <p:sldId id="281" r:id="rId19"/>
    <p:sldId id="280" r:id="rId20"/>
    <p:sldId id="282" r:id="rId21"/>
    <p:sldId id="283" r:id="rId22"/>
    <p:sldId id="285" r:id="rId23"/>
    <p:sldId id="284" r:id="rId24"/>
    <p:sldId id="286" r:id="rId25"/>
    <p:sldId id="287" r:id="rId26"/>
    <p:sldId id="288" r:id="rId27"/>
  </p:sldIdLst>
  <p:sldSz cx="9144000" cy="5143500" type="screen16x9"/>
  <p:notesSz cx="7023100" cy="9309100"/>
  <p:embeddedFontLs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1593" autoAdjust="0"/>
  </p:normalViewPr>
  <p:slideViewPr>
    <p:cSldViewPr>
      <p:cViewPr varScale="1">
        <p:scale>
          <a:sx n="47" d="100"/>
          <a:sy n="47" d="100"/>
        </p:scale>
        <p:origin x="2510" y="3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Calibri" pitchFamily="34" charset="0"/>
                <a:cs typeface="Calibri" pitchFamily="34" charset="0"/>
                <a:sym typeface="Calibri" pitchFamily="34" charset="0"/>
              </a:rPr>
              <a:t>Our topics is </a:t>
            </a:r>
            <a:r>
              <a:rPr lang="en-US" sz="1800" b="1" kern="0" dirty="0">
                <a:solidFill>
                  <a:srgbClr val="FFFFFF"/>
                </a:solidFill>
                <a:latin typeface="Arial"/>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Söhne"/>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Arial"/>
              <a:ea typeface="Arial"/>
              <a:cs typeface="Arial"/>
              <a:sym typeface="Arial"/>
            </a:endParaRPr>
          </a:p>
          <a:p>
            <a:pPr marL="0" indent="0" eaLnBrk="1" hangingPunct="1">
              <a:buSzPts val="1400"/>
            </a:pPr>
            <a:r>
              <a:rPr lang="en-US" sz="1700" dirty="0">
                <a:latin typeface="Calibri" pitchFamily="34" charset="0"/>
                <a:cs typeface="Calibri" pitchFamily="34" charset="0"/>
                <a:sym typeface="Calibri" pitchFamily="34" charset="0"/>
              </a:rPr>
              <a:t>We will present 4 different types of Architectures </a:t>
            </a:r>
          </a:p>
          <a:p>
            <a:pPr marL="0" indent="0" eaLnBrk="1" hangingPunct="1">
              <a:buSzPts val="1400"/>
            </a:pPr>
            <a:r>
              <a:rPr lang="en-US" sz="1700" dirty="0">
                <a:latin typeface="Calibri" pitchFamily="34" charset="0"/>
                <a:cs typeface="Calibri" pitchFamily="34" charset="0"/>
                <a:sym typeface="Calibri" pitchFamily="34" charset="0"/>
              </a:rPr>
              <a:t>Me </a:t>
            </a:r>
            <a:r>
              <a:rPr lang="en-US" sz="1700" dirty="0" err="1">
                <a:latin typeface="Calibri" pitchFamily="34" charset="0"/>
                <a:cs typeface="Calibri" pitchFamily="34" charset="0"/>
                <a:sym typeface="Calibri" pitchFamily="34" charset="0"/>
              </a:rPr>
              <a:t>Towhidul</a:t>
            </a:r>
            <a:r>
              <a:rPr lang="en-US" sz="1700" dirty="0">
                <a:latin typeface="Calibri" pitchFamily="34" charset="0"/>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Arial"/>
                <a:ea typeface="Arial"/>
                <a:cs typeface="Arial"/>
                <a:sym typeface="Arial"/>
              </a:rPr>
              <a:t>Moni Kishore Dhar will present ASIC</a:t>
            </a:r>
          </a:p>
          <a:p>
            <a:pPr marL="0" indent="0" eaLnBrk="1" hangingPunct="1">
              <a:buSzPts val="1400"/>
            </a:pPr>
            <a:r>
              <a:rPr lang="en-CA" sz="1800" b="1" i="1" kern="0" dirty="0">
                <a:solidFill>
                  <a:schemeClr val="accent6"/>
                </a:solidFill>
                <a:latin typeface="Arial"/>
                <a:ea typeface="Arial"/>
                <a:cs typeface="Arial"/>
                <a:sym typeface="Arial"/>
              </a:rPr>
              <a:t>Sachi Datta will present GPU</a:t>
            </a:r>
          </a:p>
          <a:p>
            <a:pPr marL="0" indent="0" eaLnBrk="1" hangingPunct="1">
              <a:buSzPts val="1400"/>
            </a:pPr>
            <a:r>
              <a:rPr lang="en-CA" sz="1800" b="1" i="1" kern="0" dirty="0">
                <a:solidFill>
                  <a:schemeClr val="accent6"/>
                </a:solidFill>
                <a:latin typeface="Arial"/>
                <a:ea typeface="Arial"/>
                <a:cs typeface="Arial"/>
                <a:sym typeface="Arial"/>
              </a:rPr>
              <a:t>And Rifat Bin </a:t>
            </a:r>
            <a:r>
              <a:rPr lang="en-CA" sz="1800" b="1" i="1" kern="0" dirty="0" err="1">
                <a:solidFill>
                  <a:schemeClr val="accent6"/>
                </a:solidFill>
                <a:latin typeface="Arial"/>
                <a:ea typeface="Arial"/>
                <a:cs typeface="Arial"/>
                <a:sym typeface="Arial"/>
              </a:rPr>
              <a:t>Masud</a:t>
            </a:r>
            <a:r>
              <a:rPr lang="en-CA" sz="1800" b="1" i="1" kern="0" dirty="0">
                <a:solidFill>
                  <a:schemeClr val="accent6"/>
                </a:solidFill>
                <a:latin typeface="Arial"/>
                <a:ea typeface="Arial"/>
                <a:cs typeface="Arial"/>
                <a:sym typeface="Arial"/>
              </a:rPr>
              <a:t> will present </a:t>
            </a:r>
            <a:r>
              <a:rPr lang="en-CA" sz="1800" b="1" i="1" kern="0" dirty="0" err="1">
                <a:solidFill>
                  <a:schemeClr val="accent6"/>
                </a:solidFill>
                <a:latin typeface="Arial"/>
                <a:ea typeface="Arial"/>
                <a:cs typeface="Arial"/>
                <a:sym typeface="Arial"/>
              </a:rPr>
              <a:t>SiLaGo</a:t>
            </a:r>
            <a:endParaRPr lang="en-CA" sz="1800" b="1" i="1" kern="0" dirty="0">
              <a:solidFill>
                <a:schemeClr val="accent6"/>
              </a:solidFill>
              <a:latin typeface="Arial"/>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This paper</a:t>
            </a:r>
            <a:r>
              <a:rPr lang="en-US" sz="1700" baseline="0" dirty="0">
                <a:latin typeface="Calibri" pitchFamily="34" charset="0"/>
                <a:cs typeface="Calibri" pitchFamily="34" charset="0"/>
                <a:sym typeface="Calibri" pitchFamily="34" charset="0"/>
              </a:rPr>
              <a:t> try to implement a hardware architecture for deep neural network</a:t>
            </a:r>
            <a:endParaRPr lang="en-US" sz="1700" dirty="0">
              <a:latin typeface="Calibri" pitchFamily="34" charset="0"/>
              <a:cs typeface="Calibri" pitchFamily="34" charset="0"/>
              <a:sym typeface="Calibri" pitchFamily="34" charset="0"/>
            </a:endParaRP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There is a limitation</a:t>
            </a:r>
            <a:r>
              <a:rPr lang="en-US" sz="1400" b="0" i="0" baseline="0" dirty="0">
                <a:solidFill>
                  <a:srgbClr val="000000"/>
                </a:solidFill>
                <a:latin typeface="Arial"/>
                <a:ea typeface="Arial"/>
                <a:cs typeface="Arial"/>
                <a:sym typeface="Arial" charset="0"/>
              </a:rPr>
              <a:t> of </a:t>
            </a:r>
            <a:r>
              <a:rPr lang="en-US" sz="1400" b="0" i="0" dirty="0">
                <a:solidFill>
                  <a:srgbClr val="000000"/>
                </a:solidFill>
                <a:latin typeface="Arial"/>
                <a:ea typeface="Arial"/>
                <a:cs typeface="Arial"/>
                <a:sym typeface="Arial" charset="0"/>
              </a:rPr>
              <a:t>resource, power consumption, and area usage on FPGAs. This paper provided a detailed explanation of a proposal to replace MAC units in a </a:t>
            </a:r>
            <a:r>
              <a:rPr lang="en-US" sz="1400" b="0" i="0" dirty="0" err="1">
                <a:solidFill>
                  <a:srgbClr val="000000"/>
                </a:solidFill>
                <a:latin typeface="Arial"/>
                <a:ea typeface="Arial"/>
                <a:cs typeface="Arial"/>
                <a:sym typeface="Arial" charset="0"/>
              </a:rPr>
              <a:t>Convolutional</a:t>
            </a:r>
            <a:r>
              <a:rPr lang="en-US" sz="1400" b="0" i="0" dirty="0">
                <a:solidFill>
                  <a:srgbClr val="000000"/>
                </a:solidFill>
                <a:latin typeface="Arial"/>
                <a:ea typeface="Arial"/>
                <a:cs typeface="Arial"/>
                <a:sym typeface="Arial" charset="0"/>
              </a:rPr>
              <a:t> Neural Network (CNN) accelerator design with a Wallace tree multiplier. </a:t>
            </a:r>
          </a:p>
          <a:p>
            <a:pPr marL="0" indent="0" eaLnBrk="1" hangingPunct="1">
              <a:buSzPts val="1400"/>
            </a:pPr>
            <a:r>
              <a:rPr lang="en-CA" sz="1800" dirty="0">
                <a:latin typeface="Roboto" charset="0"/>
                <a:cs typeface="Arial" charset="0"/>
                <a:sym typeface="Roboto" charset="0"/>
              </a:rPr>
              <a:t>Problem Researcher try to solve ?</a:t>
            </a:r>
          </a:p>
          <a:p>
            <a:r>
              <a:rPr lang="en-CA" sz="1800" dirty="0">
                <a:latin typeface="Roboto" charset="0"/>
                <a:ea typeface="Roboto" charset="0"/>
                <a:cs typeface="Roboto" charset="0"/>
                <a:sym typeface="Roboto" charset="0"/>
              </a:rPr>
              <a:t>-&gt;</a:t>
            </a:r>
            <a:r>
              <a:rPr lang="en-US" sz="1400" b="0" i="0" dirty="0">
                <a:solidFill>
                  <a:srgbClr val="000000"/>
                </a:solidFill>
                <a:latin typeface="Arial"/>
                <a:ea typeface="Arial"/>
                <a:cs typeface="Arial"/>
                <a:sym typeface="Arial" charset="0"/>
              </a:rPr>
              <a:t>The primary issue is the limited availability of Multiply-Accumulate (MAC) units on FPGAs.</a:t>
            </a:r>
          </a:p>
          <a:p>
            <a:r>
              <a:rPr lang="en-US" sz="1400" b="0" i="0" dirty="0">
                <a:solidFill>
                  <a:srgbClr val="000000"/>
                </a:solidFill>
                <a:latin typeface="Arial"/>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Arial"/>
              <a:ea typeface="Arial"/>
              <a:cs typeface="Arial"/>
              <a:sym typeface="Arial" charset="0"/>
            </a:endParaRPr>
          </a:p>
          <a:p>
            <a:r>
              <a:rPr lang="en-US" sz="1400" b="1" i="0" dirty="0">
                <a:solidFill>
                  <a:srgbClr val="000000"/>
                </a:solidFill>
                <a:latin typeface="Arial"/>
                <a:ea typeface="Arial"/>
                <a:cs typeface="Arial"/>
                <a:sym typeface="Arial" charset="0"/>
              </a:rPr>
              <a:t>Previous Work:</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Arial"/>
                <a:ea typeface="Arial"/>
                <a:cs typeface="Arial"/>
                <a:sym typeface="Arial" charset="0"/>
              </a:rPr>
              <a:t>The architecture used 16-bit fixed-point operations with three-stage pipelines for each processing element (PE) unit.</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dirty="0"/>
              <a:t>This </a:t>
            </a: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 shows the RTL schematic of new PE based on WALLACE tree multiplier and it is evident that the implemented design will be facing six full adder delay in its critical path. 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25</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26</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Roboto"/>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r>
              <a:rPr lang="en-US" sz="1700" dirty="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a:latin typeface="Calibri" pitchFamily="34" charset="0"/>
                <a:cs typeface="Calibri" pitchFamily="34" charset="0"/>
                <a:sym typeface="Calibri" pitchFamily="34" charset="0"/>
              </a:rPr>
              <a:t>binarized</a:t>
            </a:r>
            <a:r>
              <a:rPr lang="en-US" sz="1700" dirty="0">
                <a:latin typeface="Calibri" pitchFamily="34" charset="0"/>
                <a:cs typeface="Calibri" pitchFamily="34" charset="0"/>
                <a:sym typeface="Calibri" pitchFamily="34" charset="0"/>
              </a:rPr>
              <a:t> neural network to be hardware compatible and implements it on Xilinx FPGA. The system is targeted on Xilinx </a:t>
            </a:r>
            <a:r>
              <a:rPr lang="en-US" sz="1700" dirty="0" err="1">
                <a:latin typeface="Calibri" pitchFamily="34" charset="0"/>
                <a:cs typeface="Calibri" pitchFamily="34" charset="0"/>
                <a:sym typeface="Calibri" pitchFamily="34" charset="0"/>
              </a:rPr>
              <a:t>Zynq</a:t>
            </a:r>
            <a:r>
              <a:rPr lang="en-US" sz="1700" dirty="0">
                <a:latin typeface="Calibri" pitchFamily="34" charset="0"/>
                <a:cs typeface="Calibri" pitchFamily="34" charset="0"/>
                <a:sym typeface="Calibri" pitchFamily="34" charset="0"/>
              </a:rPr>
              <a:t> ZC706 and also on </a:t>
            </a:r>
            <a:r>
              <a:rPr lang="en-US" sz="1700" dirty="0" err="1">
                <a:latin typeface="Calibri" pitchFamily="34" charset="0"/>
                <a:cs typeface="Calibri" pitchFamily="34" charset="0"/>
                <a:sym typeface="Calibri" pitchFamily="34" charset="0"/>
              </a:rPr>
              <a:t>Virtex</a:t>
            </a:r>
            <a:r>
              <a:rPr lang="en-US" sz="1700" dirty="0">
                <a:latin typeface="Calibri" pitchFamily="34" charset="0"/>
                <a:cs typeface="Calibri" pitchFamily="34" charset="0"/>
                <a:sym typeface="Calibri" pitchFamily="34" charset="0"/>
              </a:rPr>
              <a:t> 7FPGA. It supports the rate of 60 frames per seconds.</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-latency 4.9 µsec</a:t>
            </a:r>
            <a:endParaRPr lang="en-CA" sz="1600" b="0">
              <a:latin typeface="Roboto" charset="0"/>
              <a:cs typeface="Arial" charset="0"/>
              <a:sym typeface="Roboto"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4"/>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800600" y="2114550"/>
            <a:ext cx="3772553" cy="1828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12 Xilinx Zynq-7020 chips &amp; 5 </a:t>
            </a:r>
            <a:r>
              <a:rPr lang="en-US" sz="1600" b="0" dirty="0" err="1">
                <a:solidFill>
                  <a:schemeClr val="bg1"/>
                </a:solidFill>
                <a:latin typeface="Roboto" charset="0"/>
                <a:cs typeface="Arial" charset="0"/>
                <a:sym typeface="Roboto" charset="0"/>
              </a:rPr>
              <a:t>Zynq</a:t>
            </a: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UltraScale</a:t>
            </a:r>
            <a:endParaRPr lang="en-US"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2" name="Picture 2"/>
          <p:cNvPicPr>
            <a:picLocks noChangeAspect="1" noChangeArrowheads="1"/>
          </p:cNvPicPr>
          <p:nvPr/>
        </p:nvPicPr>
        <p:blipFill>
          <a:blip r:embed="rId4"/>
          <a:srcRect/>
          <a:stretch>
            <a:fillRect/>
          </a:stretch>
        </p:blipFill>
        <p:spPr bwMode="auto">
          <a:xfrm>
            <a:off x="685800" y="1657350"/>
            <a:ext cx="3657600" cy="1749101"/>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685800" y="3467100"/>
            <a:ext cx="3657600" cy="1676400"/>
          </a:xfrm>
          <a:prstGeom prst="rect">
            <a:avLst/>
          </a:prstGeom>
          <a:noFill/>
          <a:ln w="9525">
            <a:noFill/>
            <a:miter lim="800000"/>
            <a:headEnd/>
            <a:tailEnd/>
          </a:ln>
          <a:effectLst/>
        </p:spPr>
      </p:pic>
      <p:sp>
        <p:nvSpPr>
          <p:cNvPr id="19" name="Google Shape;317;p39"/>
          <p:cNvSpPr txBox="1">
            <a:spLocks noGrp="1"/>
          </p:cNvSpPr>
          <p:nvPr>
            <p:ph type="body" idx="1"/>
          </p:nvPr>
        </p:nvSpPr>
        <p:spPr bwMode="auto">
          <a:xfrm>
            <a:off x="51816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1029" name="Picture 5"/>
          <p:cNvPicPr>
            <a:picLocks noChangeAspect="1" noChangeArrowheads="1"/>
          </p:cNvPicPr>
          <p:nvPr/>
        </p:nvPicPr>
        <p:blipFill>
          <a:blip r:embed="rId6"/>
          <a:srcRect/>
          <a:stretch>
            <a:fillRect/>
          </a:stretch>
        </p:blipFill>
        <p:spPr bwMode="auto">
          <a:xfrm>
            <a:off x="5334000" y="1657350"/>
            <a:ext cx="3276600"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334000" y="3105150"/>
            <a:ext cx="3276600" cy="167340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spTree>
    <p:extLst>
      <p:ext uri="{BB962C8B-B14F-4D97-AF65-F5344CB8AC3E}">
        <p14:creationId xmlns:p14="http://schemas.microsoft.com/office/powerpoint/2010/main" val="29906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spTree>
    <p:extLst>
      <p:ext uri="{BB962C8B-B14F-4D97-AF65-F5344CB8AC3E}">
        <p14:creationId xmlns:p14="http://schemas.microsoft.com/office/powerpoint/2010/main" val="29833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spTree>
    <p:extLst>
      <p:ext uri="{BB962C8B-B14F-4D97-AF65-F5344CB8AC3E}">
        <p14:creationId xmlns:p14="http://schemas.microsoft.com/office/powerpoint/2010/main" val="101841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extLst>
      <p:ext uri="{BB962C8B-B14F-4D97-AF65-F5344CB8AC3E}">
        <p14:creationId xmlns:p14="http://schemas.microsoft.com/office/powerpoint/2010/main" val="406299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3782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50186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147656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57909" y="2062956"/>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pPr>
            <a:r>
              <a:rPr lang="en-US" dirty="0"/>
              <a:t>Evaluation</a:t>
            </a:r>
            <a:r>
              <a:rPr lang="en-CA" sz="190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357909" y="3840958"/>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spTree>
    <p:extLst>
      <p:ext uri="{BB962C8B-B14F-4D97-AF65-F5344CB8AC3E}">
        <p14:creationId xmlns:p14="http://schemas.microsoft.com/office/powerpoint/2010/main" val="130345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315"/>
    </mc:Choice>
    <mc:Fallback>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700337"/>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5"/>
          <a:srcRect/>
          <a:stretch>
            <a:fillRect/>
          </a:stretch>
        </p:blipFill>
        <p:spPr bwMode="auto">
          <a:xfrm>
            <a:off x="4038600" y="3538537"/>
            <a:ext cx="4502150" cy="11668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4" name="Picture 6"/>
          <p:cNvPicPr>
            <a:picLocks noChangeAspect="1" noChangeArrowheads="1"/>
          </p:cNvPicPr>
          <p:nvPr/>
        </p:nvPicPr>
        <p:blipFill>
          <a:blip r:embed="rId4"/>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1388</TotalTime>
  <Words>4985</Words>
  <Application>Microsoft Office PowerPoint</Application>
  <PresentationFormat>On-screen Show (16:9)</PresentationFormat>
  <Paragraphs>424</Paragraphs>
  <Slides>26</Slides>
  <Notes>26</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Times New Roman</vt:lpstr>
      <vt:lpstr>Roboto Medium</vt:lpstr>
      <vt:lpstr>Arial</vt:lpstr>
      <vt:lpstr>Calibri</vt:lpstr>
      <vt:lpstr>Söhne</vt:lpstr>
      <vt:lpstr>Roboto</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82</cp:revision>
  <dcterms:modified xsi:type="dcterms:W3CDTF">2023-12-04T03:48:04Z</dcterms:modified>
</cp:coreProperties>
</file>